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71" r:id="rId5"/>
    <p:sldId id="272" r:id="rId6"/>
    <p:sldId id="276" r:id="rId7"/>
    <p:sldId id="273" r:id="rId8"/>
    <p:sldId id="274" r:id="rId9"/>
    <p:sldId id="275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59" r:id="rId19"/>
    <p:sldId id="299" r:id="rId20"/>
    <p:sldId id="300" r:id="rId21"/>
    <p:sldId id="301" r:id="rId22"/>
    <p:sldId id="298" r:id="rId23"/>
    <p:sldId id="296" r:id="rId24"/>
    <p:sldId id="287" r:id="rId25"/>
    <p:sldId id="295" r:id="rId26"/>
    <p:sldId id="262" r:id="rId27"/>
    <p:sldId id="261" r:id="rId28"/>
    <p:sldId id="263" r:id="rId29"/>
    <p:sldId id="264" r:id="rId30"/>
    <p:sldId id="265" r:id="rId31"/>
    <p:sldId id="268" r:id="rId32"/>
    <p:sldId id="269" r:id="rId33"/>
    <p:sldId id="30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33"/>
    <a:srgbClr val="000099"/>
    <a:srgbClr val="336600"/>
    <a:srgbClr val="006600"/>
    <a:srgbClr val="66FFF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357B-0195-40E6-B523-27B0E0698AD8}" type="datetimeFigureOut">
              <a:rPr lang="fr-FR" smtClean="0"/>
              <a:pPr/>
              <a:t>21/01/2021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A5EAE-32BB-4EF2-961D-1EE1C0DEBA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://www.gpomag.fr/web/management-rh/management/nouvelles-technologies-dans-les-organisations&amp;psig=AOvVaw1s4yee9PhnOP5UbBrAKcxd&amp;ust=1588250744802000&amp;source=images&amp;cd=vfe&amp;ved=0CAIQjRxqFwoTCID796TVjekCFQAAAAAdAAAAABAD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r/url?sa=i&amp;url=https://www.revolution-energetique.com/les-eoliennes-reduisent-notre-facture-delectricite/&amp;psig=AOvVaw2yGS39pWV0f2aiDY8WpOXE&amp;ust=1588253859309000&amp;source=images&amp;cd=vfe&amp;ved=0CAIQjRxqFwoTCKDp2PTgjekCFQAAAAAdAAAAABAD" TargetMode="External"/><Relationship Id="rId5" Type="http://schemas.openxmlformats.org/officeDocument/2006/relationships/image" Target="../media/image24.jpeg"/><Relationship Id="rId4" Type="http://schemas.openxmlformats.org/officeDocument/2006/relationships/hyperlink" Target="Gehry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s://www.google.fr/url?sa=i&amp;url=https://www.revolution-energetique.com/les-eoliennes-reduisent-notre-facture-delectricite/&amp;psig=AOvVaw2yGS39pWV0f2aiDY8WpOXE&amp;ust=1588253859309000&amp;source=images&amp;cd=vfe&amp;ved=0CAIQjRxqFwoTCKDp2PTgjek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fr/url?sa=i&amp;url=https://www.pinterest.com/pin/403283341607021758/&amp;psig=AOvVaw1uiEnL3i128TYW4ufh0ash&amp;ust=1588254132366000&amp;source=images&amp;cd=vfe&amp;ved=0CAIQjRxqFwoTCNCzrPbhjekCFQAAAAAdAAAAABAc" TargetMode="External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hyperlink" Target="https://www.google.fr/url?sa=i&amp;url=https://www.ananda.org/blog/what-really-happens-when-you-meditate/&amp;psig=AOvVaw3ggX1r4WfsjCL2XU81Ze_r&amp;ust=1588253974732000&amp;source=images&amp;cd=vfe&amp;ved=0CAIQjRxqFwoTCOj05qPhjekCFQAAAAAdAAAAABBS" TargetMode="External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hyperlink" Target="https://www.google.fr/url?sa=i&amp;url=https://www.ananda.org/blog/what-really-happens-when-you-meditate/&amp;psig=AOvVaw3ggX1r4WfsjCL2XU81Ze_r&amp;ust=1588253974732000&amp;source=images&amp;cd=vfe&amp;ved=0CAIQjRxqFwoTCOj05qPhjekCFQAAAAAdAAAAABB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s://www.google.fr/url?sa=i&amp;url=https://www.pinterest.com/pin/403283341607021758/&amp;psig=AOvVaw1uiEnL3i128TYW4ufh0ash&amp;ust=1588254132366000&amp;source=images&amp;cd=vfe&amp;ved=0CAIQjRxqFwoTCNCzrPbhjekCFQAAAAAdAAAAABAc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hyperlink" Target="https://www.google.fr/url?sa=i&amp;url=https://www.lxsim.com/blog/simulation-aerodynamique-pour-une-conception-optimale/&amp;psig=AOvVaw25C5U7R5BgTI5CJHtR14DR&amp;ust=1588251789514000&amp;source=images&amp;cd=vfe&amp;ved=0CAIQjRxqFwoTCNiR05rZjekCFQAAAAAdAAAAABAD" TargetMode="External"/><Relationship Id="rId2" Type="http://schemas.openxmlformats.org/officeDocument/2006/relationships/hyperlink" Target="https://www.google.fr/url?sa=i&amp;url=https://www.manager-go.com/blog/management/comment-manager-une-equipe-projet&amp;psig=AOvVaw3Db-o9w9Y3ff79zVi3J5CT&amp;ust=1588251155405000&amp;source=images&amp;cd=vfe&amp;ved=0CAIQjRxqFwoTCIDUoOzWjekCFQAAAAAdAAAAABA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hyperlink" Target="https://www.google.fr/url?sa=i&amp;url=https://www.cadlog.fr/2019/09/25/obtenir-de-meilleurs-produits-a-moindre-cout-grace-a-une-conception-basee-sur-la-simulation/&amp;psig=AOvVaw25C5U7R5BgTI5CJHtR14DR&amp;ust=1588251789514000&amp;source=images&amp;cd=vfe&amp;ved=0CAIQjRxqFwoTCNiR05rZjekCFQAAAAAdAAAAABAJ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46.jpeg"/><Relationship Id="rId9" Type="http://schemas.openxmlformats.org/officeDocument/2006/relationships/hyperlink" Target="https://www.google.fr/url?sa=i&amp;url=https://www.alpes-instruments.com/electronique&amp;psig=AOvVaw0rQ7Ou9oEcYs9x6Q7r-Z2W&amp;ust=1588251936989000&amp;source=images&amp;cd=vfe&amp;ved=0CAIQjRxqFwoTCKisqt7ZjekCFQAAAAAdAAAAABA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pc\Desktop\Bureau juillet 2018\1 travail lycée\TSI 2018\Visite CESI\rubon29-56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500198" cy="150019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142852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Général Spécialité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564357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ciences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ngénieur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Users\pc\Desktop\SI première\l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3429024" cy="427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:\Grand Oral 2I2D\ingenieur-commerc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4719409" cy="314784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28596" y="181755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ngénieur Commercial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57554" y="500063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esign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Users\pc\Desktop\Nouvel ITEC\introduction présentation news ITEC\552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8001000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1538" y="4143380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obilité : Automobile / Aéronautique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aeronautique__018243400_1554_1605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829050" cy="2298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18" name="Picture 2" descr="D:\Users\pc\Desktop\Nouvel ITEC\introduction présentation news ITEC\W10_0000_jpg4A09465C-5D66-4F61-9014-84718B9ECC35Default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1"/>
            <a:ext cx="425056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85918" y="4429132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obotique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robots_fanuc_r_2000ib_618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857232"/>
            <a:ext cx="2439987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11" descr="L'intégration des nouvelles technologies dans les organisation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5256212" cy="246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4348" y="4770791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rchitecture et design urbain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5643602" cy="32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" y="1484643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nergie et Environnement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I:\Grand Oral 2I2D\energie-sol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571774"/>
            <a:ext cx="7858125" cy="4286250"/>
          </a:xfrm>
          <a:prstGeom prst="rect">
            <a:avLst/>
          </a:prstGeom>
          <a:noFill/>
        </p:spPr>
      </p:pic>
      <p:pic>
        <p:nvPicPr>
          <p:cNvPr id="10242" name="Picture 2" descr="I:\Grand Oral 2I2D\ENR-électricité-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872" y="4572008"/>
            <a:ext cx="334912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quel domaine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86018" y="1214422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nformatique et électronique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Electron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357454" cy="156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6" name="Picture 2" descr="I:\Grand Oral 2I2D\os_uzunidis_235135786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8" y="3286124"/>
            <a:ext cx="714375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thématiques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635375" y="754062"/>
            <a:ext cx="4392613" cy="936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Territoires et produits intelligents</a:t>
            </a:r>
          </a:p>
          <a:p>
            <a:pPr algn="ctr"/>
            <a:r>
              <a:rPr lang="fr-FR" b="1"/>
              <a:t>Mobilité des personnes et des biens</a:t>
            </a:r>
            <a:endParaRPr lang="fr-FR" i="1"/>
          </a:p>
        </p:txBody>
      </p:sp>
      <p:sp>
        <p:nvSpPr>
          <p:cNvPr id="7177" name="Oval 5"/>
          <p:cNvSpPr>
            <a:spLocks noChangeArrowheads="1"/>
          </p:cNvSpPr>
          <p:nvPr/>
        </p:nvSpPr>
        <p:spPr bwMode="auto">
          <a:xfrm>
            <a:off x="2843213" y="322262"/>
            <a:ext cx="2087562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Structures et enveloppes</a:t>
            </a:r>
            <a:endParaRPr lang="fr-FR" sz="1200" i="1"/>
          </a:p>
        </p:txBody>
      </p:sp>
      <p:sp>
        <p:nvSpPr>
          <p:cNvPr id="7178" name="Oval 5"/>
          <p:cNvSpPr>
            <a:spLocks noChangeArrowheads="1"/>
          </p:cNvSpPr>
          <p:nvPr/>
        </p:nvSpPr>
        <p:spPr bwMode="auto">
          <a:xfrm>
            <a:off x="5076825" y="2122487"/>
            <a:ext cx="208756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Réseaux de communications </a:t>
            </a:r>
          </a:p>
          <a:p>
            <a:pPr algn="ctr"/>
            <a:r>
              <a:rPr lang="fr-FR" sz="1200" b="1"/>
              <a:t>et énergie</a:t>
            </a:r>
            <a:endParaRPr lang="fr-FR" sz="1200" i="1"/>
          </a:p>
        </p:txBody>
      </p:sp>
      <p:sp>
        <p:nvSpPr>
          <p:cNvPr id="7179" name="Oval 5"/>
          <p:cNvSpPr>
            <a:spLocks noChangeArrowheads="1"/>
          </p:cNvSpPr>
          <p:nvPr/>
        </p:nvSpPr>
        <p:spPr bwMode="auto">
          <a:xfrm>
            <a:off x="4500563" y="1617662"/>
            <a:ext cx="2087562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Objets connectés</a:t>
            </a:r>
          </a:p>
          <a:p>
            <a:pPr algn="ctr"/>
            <a:r>
              <a:rPr lang="fr-FR" sz="1200" b="1"/>
              <a:t>Internet des objets</a:t>
            </a:r>
            <a:endParaRPr lang="fr-FR" sz="1200" i="1"/>
          </a:p>
        </p:txBody>
      </p:sp>
      <p:sp>
        <p:nvSpPr>
          <p:cNvPr id="7180" name="Oval 5"/>
          <p:cNvSpPr>
            <a:spLocks noChangeArrowheads="1"/>
          </p:cNvSpPr>
          <p:nvPr/>
        </p:nvSpPr>
        <p:spPr bwMode="auto">
          <a:xfrm>
            <a:off x="6659563" y="1474787"/>
            <a:ext cx="2087562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Mobilités des </a:t>
            </a:r>
          </a:p>
          <a:p>
            <a:pPr algn="ctr"/>
            <a:r>
              <a:rPr lang="fr-FR" sz="1200" b="1"/>
              <a:t>personnes et des biens</a:t>
            </a:r>
            <a:endParaRPr lang="fr-FR" sz="1200" i="1"/>
          </a:p>
        </p:txBody>
      </p:sp>
      <p:pic>
        <p:nvPicPr>
          <p:cNvPr id="7186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0" y="2193925"/>
            <a:ext cx="18065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2325" y="919162"/>
            <a:ext cx="1543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Ciudad_del_Vino-Marqués_de_Riscal_(Elciego,_Álava)_1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 b="12903"/>
          <a:stretch>
            <a:fillRect/>
          </a:stretch>
        </p:blipFill>
        <p:spPr bwMode="auto">
          <a:xfrm>
            <a:off x="357158" y="2071678"/>
            <a:ext cx="3571900" cy="23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es éoliennes réduisent notre facture d'électricité - Révolution ..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929066"/>
            <a:ext cx="3596945" cy="2127916"/>
          </a:xfrm>
          <a:prstGeom prst="rect">
            <a:avLst/>
          </a:prstGeom>
          <a:noFill/>
        </p:spPr>
      </p:pic>
      <p:pic>
        <p:nvPicPr>
          <p:cNvPr id="23" name="Picture 4" descr="D:\Users\pc\Desktop\1111111111 mars 2019\doc IT\Resultats-barometre-innovation-technologique-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4610268"/>
            <a:ext cx="2714644" cy="2033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Grand Oral 2I2D\COVER-PAGE-IN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357826"/>
            <a:ext cx="3000364" cy="145139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axes principaux de formation :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20" y="1136769"/>
            <a:ext cx="864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oncevoir des produits innovants</a:t>
            </a:r>
          </a:p>
          <a:p>
            <a:endParaRPr lang="fr-F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imuler,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xpérimenter et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alider les performances</a:t>
            </a:r>
            <a:endParaRPr lang="fr-FR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rogrammer des améliorations par informatique</a:t>
            </a:r>
          </a:p>
        </p:txBody>
      </p:sp>
      <p:pic>
        <p:nvPicPr>
          <p:cNvPr id="10" name="Picture 2" descr="D:\Users\pc\Desktop\Nouvel ITEC\introduction présentation news ITEC\552523.jpg"/>
          <p:cNvPicPr>
            <a:picLocks noChangeAspect="1" noChangeArrowheads="1"/>
          </p:cNvPicPr>
          <p:nvPr/>
        </p:nvPicPr>
        <p:blipFill>
          <a:blip r:embed="rId3"/>
          <a:srcRect t="14164"/>
          <a:stretch>
            <a:fillRect/>
          </a:stretch>
        </p:blipFill>
        <p:spPr bwMode="auto">
          <a:xfrm>
            <a:off x="5786446" y="3357562"/>
            <a:ext cx="3110974" cy="125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55650" y="2281233"/>
            <a:ext cx="2808288" cy="1728787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Design responsable</a:t>
            </a:r>
          </a:p>
          <a:p>
            <a:pPr algn="ctr"/>
            <a:r>
              <a:rPr lang="fr-FR" b="1"/>
              <a:t> et prototypage</a:t>
            </a:r>
          </a:p>
          <a:p>
            <a:pPr algn="ctr"/>
            <a:r>
              <a:rPr lang="fr-FR" b="1"/>
              <a:t> de produits</a:t>
            </a:r>
          </a:p>
          <a:p>
            <a:pPr algn="ctr"/>
            <a:r>
              <a:rPr lang="fr-FR" b="1"/>
              <a:t> innovants</a:t>
            </a:r>
            <a:endParaRPr lang="fr-FR" i="1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179388" y="3794120"/>
            <a:ext cx="2087562" cy="7937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Ingénierie design </a:t>
            </a:r>
          </a:p>
          <a:p>
            <a:pPr algn="ctr"/>
            <a:r>
              <a:rPr lang="fr-FR" sz="1200" b="1"/>
              <a:t>de produit innovants</a:t>
            </a:r>
            <a:endParaRPr lang="fr-FR" sz="1200" i="1"/>
          </a:p>
        </p:txBody>
      </p:sp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3132138" y="2859083"/>
            <a:ext cx="2663825" cy="7937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Prototypage solution imaginée</a:t>
            </a:r>
          </a:p>
          <a:p>
            <a:pPr algn="ctr"/>
            <a:r>
              <a:rPr lang="fr-FR" sz="1200" b="1"/>
              <a:t> en réalité matérielle ou virtuelle</a:t>
            </a:r>
            <a:endParaRPr lang="fr-FR" sz="1200" i="1"/>
          </a:p>
        </p:txBody>
      </p:sp>
      <p:sp>
        <p:nvSpPr>
          <p:cNvPr id="7176" name="Oval 5"/>
          <p:cNvSpPr>
            <a:spLocks noChangeArrowheads="1"/>
          </p:cNvSpPr>
          <p:nvPr/>
        </p:nvSpPr>
        <p:spPr bwMode="auto">
          <a:xfrm>
            <a:off x="2555875" y="1851020"/>
            <a:ext cx="2087563" cy="79375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Applications numériques</a:t>
            </a:r>
          </a:p>
          <a:p>
            <a:pPr algn="ctr"/>
            <a:r>
              <a:rPr lang="fr-FR" sz="1200" b="1"/>
              <a:t> nomades</a:t>
            </a:r>
            <a:endParaRPr lang="fr-FR" sz="1200" i="1"/>
          </a:p>
        </p:txBody>
      </p:sp>
      <p:pic>
        <p:nvPicPr>
          <p:cNvPr id="7185" name="Picture 19"/>
          <p:cNvPicPr>
            <a:picLocks noChangeAspect="1" noChangeArrowheads="1"/>
          </p:cNvPicPr>
          <p:nvPr/>
        </p:nvPicPr>
        <p:blipFill>
          <a:blip r:embed="rId2"/>
          <a:srcRect b="9363"/>
          <a:stretch>
            <a:fillRect/>
          </a:stretch>
        </p:blipFill>
        <p:spPr bwMode="auto">
          <a:xfrm>
            <a:off x="4857752" y="1643050"/>
            <a:ext cx="9064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D:\Users\pc\Desktop\1111111111 mars 2019\doc IT\Corate-800x480.png"/>
          <p:cNvPicPr>
            <a:picLocks noChangeAspect="1" noChangeArrowheads="1"/>
          </p:cNvPicPr>
          <p:nvPr/>
        </p:nvPicPr>
        <p:blipFill>
          <a:blip r:embed="rId3"/>
          <a:srcRect l="1201" t="18896" r="4424" b="14746"/>
          <a:stretch>
            <a:fillRect/>
          </a:stretch>
        </p:blipFill>
        <p:spPr bwMode="auto">
          <a:xfrm flipH="1">
            <a:off x="2714612" y="4643446"/>
            <a:ext cx="4572032" cy="1928826"/>
          </a:xfrm>
          <a:prstGeom prst="rect">
            <a:avLst/>
          </a:prstGeom>
          <a:noFill/>
        </p:spPr>
      </p:pic>
      <p:pic>
        <p:nvPicPr>
          <p:cNvPr id="21" name="Picture 3" descr="D:\Users\pc\Desktop\site web itec\ZMorph2SX_sidecovers2.jpg"/>
          <p:cNvPicPr>
            <a:picLocks noChangeAspect="1" noChangeArrowheads="1"/>
          </p:cNvPicPr>
          <p:nvPr/>
        </p:nvPicPr>
        <p:blipFill>
          <a:blip r:embed="rId4" cstate="print"/>
          <a:srcRect l="10182" r="13450"/>
          <a:stretch>
            <a:fillRect/>
          </a:stretch>
        </p:blipFill>
        <p:spPr bwMode="auto">
          <a:xfrm>
            <a:off x="6215074" y="2214554"/>
            <a:ext cx="2413052" cy="2105663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" name="Picture 3" descr="D:\Users\pc\Desktop\1111111111 mars 2019\doc IT\dell-c7017t-monitor-overview-1.jpg"/>
          <p:cNvPicPr>
            <a:picLocks noChangeAspect="1" noChangeArrowheads="1"/>
          </p:cNvPicPr>
          <p:nvPr/>
        </p:nvPicPr>
        <p:blipFill>
          <a:blip r:embed="rId5"/>
          <a:srcRect r="10189"/>
          <a:stretch>
            <a:fillRect/>
          </a:stretch>
        </p:blipFill>
        <p:spPr bwMode="auto">
          <a:xfrm>
            <a:off x="71406" y="71414"/>
            <a:ext cx="2643206" cy="176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356100" y="5084763"/>
            <a:ext cx="4032250" cy="9366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/>
              <a:t>L’homme assisté, réparé, augmenté</a:t>
            </a:r>
            <a:endParaRPr lang="fr-FR" i="1"/>
          </a:p>
        </p:txBody>
      </p:sp>
      <p:sp>
        <p:nvSpPr>
          <p:cNvPr id="7181" name="Oval 5"/>
          <p:cNvSpPr>
            <a:spLocks noChangeArrowheads="1"/>
          </p:cNvSpPr>
          <p:nvPr/>
        </p:nvSpPr>
        <p:spPr bwMode="auto">
          <a:xfrm>
            <a:off x="4572000" y="4652963"/>
            <a:ext cx="2087563" cy="6477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Produits d’assistance</a:t>
            </a:r>
          </a:p>
          <a:p>
            <a:pPr algn="ctr"/>
            <a:r>
              <a:rPr lang="fr-FR" sz="1200" b="1"/>
              <a:t> pour la santé et la sécurité</a:t>
            </a:r>
            <a:endParaRPr lang="fr-FR" sz="1200" i="1"/>
          </a:p>
        </p:txBody>
      </p:sp>
      <p:sp>
        <p:nvSpPr>
          <p:cNvPr id="7182" name="Oval 5"/>
          <p:cNvSpPr>
            <a:spLocks noChangeArrowheads="1"/>
          </p:cNvSpPr>
          <p:nvPr/>
        </p:nvSpPr>
        <p:spPr bwMode="auto">
          <a:xfrm>
            <a:off x="6877050" y="4652963"/>
            <a:ext cx="2087563" cy="6477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Aide et compensation</a:t>
            </a:r>
          </a:p>
          <a:p>
            <a:pPr algn="ctr"/>
            <a:r>
              <a:rPr lang="fr-FR" sz="1200" b="1"/>
              <a:t> du handicap</a:t>
            </a:r>
            <a:endParaRPr lang="fr-FR" sz="1200" i="1"/>
          </a:p>
        </p:txBody>
      </p:sp>
      <p:sp>
        <p:nvSpPr>
          <p:cNvPr id="7183" name="Oval 5"/>
          <p:cNvSpPr>
            <a:spLocks noChangeArrowheads="1"/>
          </p:cNvSpPr>
          <p:nvPr/>
        </p:nvSpPr>
        <p:spPr bwMode="auto">
          <a:xfrm>
            <a:off x="2411413" y="5013325"/>
            <a:ext cx="2087562" cy="6477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200" b="1"/>
              <a:t>Augmentation des performances</a:t>
            </a:r>
          </a:p>
          <a:p>
            <a:pPr algn="ctr"/>
            <a:r>
              <a:rPr lang="fr-FR" sz="1200" b="1"/>
              <a:t> du corps humain</a:t>
            </a:r>
            <a:endParaRPr lang="fr-FR" sz="1200" i="1"/>
          </a:p>
        </p:txBody>
      </p:sp>
      <p:pic>
        <p:nvPicPr>
          <p:cNvPr id="718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5661025"/>
            <a:ext cx="8572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ironma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14289"/>
            <a:ext cx="2864409" cy="421484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" name="Picture 7" descr="bras-bionique"/>
          <p:cNvPicPr>
            <a:picLocks noChangeAspect="1" noChangeArrowheads="1"/>
          </p:cNvPicPr>
          <p:nvPr/>
        </p:nvPicPr>
        <p:blipFill>
          <a:blip r:embed="rId4"/>
          <a:srcRect l="9735" r="13959"/>
          <a:stretch>
            <a:fillRect/>
          </a:stretch>
        </p:blipFill>
        <p:spPr bwMode="auto">
          <a:xfrm>
            <a:off x="6643702" y="357166"/>
            <a:ext cx="2287513" cy="307183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2" name="Picture 4" descr="fusionman_hublot"/>
          <p:cNvPicPr>
            <a:picLocks noChangeAspect="1" noChangeArrowheads="1"/>
          </p:cNvPicPr>
          <p:nvPr/>
        </p:nvPicPr>
        <p:blipFill>
          <a:blip r:embed="rId5"/>
          <a:srcRect l="31890" t="2532" r="9645"/>
          <a:stretch>
            <a:fillRect/>
          </a:stretch>
        </p:blipFill>
        <p:spPr bwMode="auto">
          <a:xfrm>
            <a:off x="3571868" y="1357298"/>
            <a:ext cx="2643206" cy="308282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42844" y="199676"/>
            <a:ext cx="8724851" cy="42712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54178" tIns="27089" rIns="54178" bIns="27089">
            <a:spAutoFit/>
          </a:bodyPr>
          <a:lstStyle/>
          <a:p>
            <a:pPr defTabSz="540842"/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d’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ngénieur </a:t>
            </a:r>
            <a:endParaRPr lang="fr-FR" sz="2400" b="1" i="1" u="sng" dirty="0" smtClean="0"/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/>
          </a:p>
          <a:p>
            <a:pPr defTabSz="540842"/>
            <a:endParaRPr lang="fr-FR" sz="500" i="1" u="sng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sz="500" i="1" dirty="0"/>
          </a:p>
        </p:txBody>
      </p:sp>
      <p:sp>
        <p:nvSpPr>
          <p:cNvPr id="182277" name="AutoShape 5" descr="Devenir Ingénieur en informatique industrielle - Fiche métier ...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sp>
        <p:nvSpPr>
          <p:cNvPr id="182278" name="AutoShape 6" descr="Devenir Ingénieur en informatique industrielle - Fiche métier ...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sp>
        <p:nvSpPr>
          <p:cNvPr id="182279" name="AutoShape 7" descr="Les éoliennes réduisent notre facture d'électricité - Révolution ...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pic>
        <p:nvPicPr>
          <p:cNvPr id="182280" name="Picture 8" descr="Les éoliennes réduisent notre facture d'électricité - Révolutio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357298"/>
            <a:ext cx="1143008" cy="676192"/>
          </a:xfrm>
          <a:prstGeom prst="rect">
            <a:avLst/>
          </a:prstGeom>
          <a:noFill/>
        </p:spPr>
      </p:pic>
      <p:pic>
        <p:nvPicPr>
          <p:cNvPr id="182281" name="Picture 9" descr="What Really Happens When You Meditate? — Anan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4420" y="142852"/>
            <a:ext cx="1377029" cy="928694"/>
          </a:xfrm>
          <a:prstGeom prst="rect">
            <a:avLst/>
          </a:prstGeom>
          <a:noFill/>
        </p:spPr>
      </p:pic>
      <p:pic>
        <p:nvPicPr>
          <p:cNvPr id="182282" name="Picture 10" descr="Home | Aircraft, Avi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11002"/>
          <a:stretch>
            <a:fillRect/>
          </a:stretch>
        </p:blipFill>
        <p:spPr bwMode="auto">
          <a:xfrm>
            <a:off x="6689733" y="785794"/>
            <a:ext cx="1365242" cy="714380"/>
          </a:xfrm>
          <a:prstGeom prst="rect">
            <a:avLst/>
          </a:prstGeom>
          <a:noFill/>
        </p:spPr>
      </p:pic>
      <p:sp>
        <p:nvSpPr>
          <p:cNvPr id="182284" name="AutoShape 12" descr="3d small people - team - Mag de la Formation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571868" y="1889834"/>
            <a:ext cx="52149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Créativité</a:t>
            </a:r>
          </a:p>
          <a:p>
            <a:pPr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Conception numérique</a:t>
            </a:r>
          </a:p>
          <a:p>
            <a:pPr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Simulations numériques</a:t>
            </a:r>
          </a:p>
          <a:p>
            <a:pPr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Fabrication prototype</a:t>
            </a:r>
          </a:p>
          <a:p>
            <a:pPr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Essais réels</a:t>
            </a:r>
          </a:p>
          <a:p>
            <a:pPr>
              <a:buFont typeface="Arial" pitchFamily="34" charset="0"/>
              <a:buChar char="•"/>
            </a:pP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Présentation du produit au client</a:t>
            </a:r>
          </a:p>
        </p:txBody>
      </p:sp>
      <p:pic>
        <p:nvPicPr>
          <p:cNvPr id="1026" name="Picture 2" descr="I:\Grand Oral 2I2D\8b8880ac-4f14-4698-ad80-7d8d98addfb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1" y="4214818"/>
            <a:ext cx="3238167" cy="2428868"/>
          </a:xfrm>
          <a:prstGeom prst="rect">
            <a:avLst/>
          </a:prstGeom>
          <a:noFill/>
        </p:spPr>
      </p:pic>
      <p:pic>
        <p:nvPicPr>
          <p:cNvPr id="1027" name="Picture 3" descr="I:\Grand Oral 2I2D\ai_ethics_group_drupa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3" y="1214422"/>
            <a:ext cx="3294928" cy="1714512"/>
          </a:xfrm>
          <a:prstGeom prst="rect">
            <a:avLst/>
          </a:prstGeom>
          <a:noFill/>
        </p:spPr>
      </p:pic>
      <p:pic>
        <p:nvPicPr>
          <p:cNvPr id="1028" name="Picture 4" descr="I:\Grand Oral 2I2D\cover-r4x3w1000-5c66a3be3d146-eoliennes-dans-la-brume.jpg"/>
          <p:cNvPicPr>
            <a:picLocks noChangeAspect="1" noChangeArrowheads="1"/>
          </p:cNvPicPr>
          <p:nvPr/>
        </p:nvPicPr>
        <p:blipFill>
          <a:blip r:embed="rId10"/>
          <a:srcRect b="15257"/>
          <a:stretch>
            <a:fillRect/>
          </a:stretch>
        </p:blipFill>
        <p:spPr bwMode="auto">
          <a:xfrm>
            <a:off x="6429388" y="5134975"/>
            <a:ext cx="2714612" cy="172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42844" y="199676"/>
            <a:ext cx="8724851" cy="7779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54178" tIns="27089" rIns="54178" bIns="27089">
            <a:spAutoFit/>
          </a:bodyPr>
          <a:lstStyle/>
          <a:p>
            <a:pPr defTabSz="540842"/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projets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:</a:t>
            </a:r>
          </a:p>
          <a:p>
            <a:pPr defTabSz="540842"/>
            <a:endParaRPr lang="fr-FR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40842">
              <a:buFont typeface="Arial" pitchFamily="34" charset="0"/>
              <a:buChar char="•"/>
            </a:pP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12h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première </a:t>
            </a:r>
          </a:p>
          <a:p>
            <a:pPr defTabSz="540842"/>
            <a:endParaRPr lang="fr-FR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40842">
              <a:buFont typeface="Arial" pitchFamily="34" charset="0"/>
              <a:buChar char="•"/>
            </a:pP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terminale</a:t>
            </a:r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 smtClean="0"/>
          </a:p>
          <a:p>
            <a:pPr defTabSz="540842"/>
            <a:endParaRPr lang="fr-FR" sz="2400" b="1" i="1" u="sng" dirty="0"/>
          </a:p>
          <a:p>
            <a:pPr defTabSz="540842"/>
            <a:endParaRPr lang="fr-FR" sz="500" i="1" u="sng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i="1" dirty="0"/>
          </a:p>
          <a:p>
            <a:pPr defTabSz="540842"/>
            <a:endParaRPr lang="fr-FR" sz="500" i="1" dirty="0"/>
          </a:p>
        </p:txBody>
      </p:sp>
      <p:sp>
        <p:nvSpPr>
          <p:cNvPr id="182277" name="AutoShape 5" descr="Devenir Ingénieur en informatique industrielle - Fiche métier ...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sp>
        <p:nvSpPr>
          <p:cNvPr id="182278" name="AutoShape 6" descr="Devenir Ingénieur en informatique industrielle - Fiche métier ...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sp>
        <p:nvSpPr>
          <p:cNvPr id="182279" name="AutoShape 7" descr="Les éoliennes réduisent notre facture d'électricité - Révolution ...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pic>
        <p:nvPicPr>
          <p:cNvPr id="182281" name="Picture 9" descr="What Really Happens When You Meditate? — Anand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510" y="285728"/>
            <a:ext cx="2542207" cy="1714512"/>
          </a:xfrm>
          <a:prstGeom prst="rect">
            <a:avLst/>
          </a:prstGeom>
          <a:noFill/>
        </p:spPr>
      </p:pic>
      <p:pic>
        <p:nvPicPr>
          <p:cNvPr id="182282" name="Picture 10" descr="Home | Aircraft, Avi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1002"/>
          <a:stretch>
            <a:fillRect/>
          </a:stretch>
        </p:blipFill>
        <p:spPr bwMode="auto">
          <a:xfrm>
            <a:off x="5857884" y="2274339"/>
            <a:ext cx="3162327" cy="1654727"/>
          </a:xfrm>
          <a:prstGeom prst="rect">
            <a:avLst/>
          </a:prstGeom>
          <a:noFill/>
        </p:spPr>
      </p:pic>
      <p:sp>
        <p:nvSpPr>
          <p:cNvPr id="182284" name="AutoShape 12" descr="3d small people - team - Mag de la Formation"/>
          <p:cNvSpPr>
            <a:spLocks noChangeAspect="1" noChangeArrowheads="1"/>
          </p:cNvSpPr>
          <p:nvPr/>
        </p:nvSpPr>
        <p:spPr bwMode="auto">
          <a:xfrm>
            <a:off x="4491362" y="3321494"/>
            <a:ext cx="161276" cy="215012"/>
          </a:xfrm>
          <a:prstGeom prst="rect">
            <a:avLst/>
          </a:prstGeom>
          <a:noFill/>
        </p:spPr>
        <p:txBody>
          <a:bodyPr lIns="54178" tIns="27089" rIns="54178" bIns="27089"/>
          <a:lstStyle/>
          <a:p>
            <a:endParaRPr lang="fr-FR"/>
          </a:p>
        </p:txBody>
      </p:sp>
      <p:pic>
        <p:nvPicPr>
          <p:cNvPr id="16" name="Picture 2" descr="D:\Users\pc\Desktop\1111111111 mars 2019\doc IT\hackaton_travail_equi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72008"/>
            <a:ext cx="3691228" cy="2071702"/>
          </a:xfrm>
          <a:prstGeom prst="rect">
            <a:avLst/>
          </a:prstGeom>
          <a:noFill/>
        </p:spPr>
      </p:pic>
      <p:pic>
        <p:nvPicPr>
          <p:cNvPr id="17" name="Picture 2" descr="D:\Users\pc\Desktop\1111111111 mars 2019\doc IT\banniere-maudit-travail-equi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8732" y="4718261"/>
            <a:ext cx="3270986" cy="171113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3571868" y="5332413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 </a:t>
            </a:r>
            <a:r>
              <a:rPr lang="fr-F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fr-F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équipe</a:t>
            </a:r>
            <a:endParaRPr lang="fr-F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66272" y="-24"/>
            <a:ext cx="6663182" cy="978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54178" tIns="27089" rIns="54178" bIns="27089">
            <a:spAutoFit/>
          </a:bodyPr>
          <a:lstStyle/>
          <a:p>
            <a:pPr defTabSz="540842"/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édagogie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Gothic" pitchFamily="49" charset="-128"/>
                <a:ea typeface="MS Gothic" pitchFamily="49" charset="-128"/>
              </a:rPr>
              <a:t>par projets</a:t>
            </a:r>
          </a:p>
        </p:txBody>
      </p:sp>
      <p:pic>
        <p:nvPicPr>
          <p:cNvPr id="177161" name="Picture 9" descr="Comment manager une équipe projet ?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12" y="942309"/>
            <a:ext cx="3838460" cy="1986625"/>
          </a:xfrm>
          <a:prstGeom prst="rect">
            <a:avLst/>
          </a:prstGeom>
          <a:noFill/>
        </p:spPr>
      </p:pic>
      <p:pic>
        <p:nvPicPr>
          <p:cNvPr id="177163" name="Picture 11" descr="Structurez votre équipe projet pour la performance de votr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84"/>
            <a:ext cx="2638294" cy="1905995"/>
          </a:xfrm>
          <a:prstGeom prst="rect">
            <a:avLst/>
          </a:prstGeom>
          <a:noFill/>
        </p:spPr>
      </p:pic>
      <p:pic>
        <p:nvPicPr>
          <p:cNvPr id="177169" name="Picture 17" descr="Concevoir de meilleurs produits grâce à la simulation - CADLO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18153"/>
          <a:stretch>
            <a:fillRect/>
          </a:stretch>
        </p:blipFill>
        <p:spPr bwMode="auto">
          <a:xfrm>
            <a:off x="4643438" y="380751"/>
            <a:ext cx="4309887" cy="2263230"/>
          </a:xfrm>
          <a:prstGeom prst="rect">
            <a:avLst/>
          </a:prstGeom>
          <a:noFill/>
        </p:spPr>
      </p:pic>
      <p:pic>
        <p:nvPicPr>
          <p:cNvPr id="177167" name="Picture 15" descr="Simulation aérodynamique pour une conception optimale! - Lx Si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500306"/>
            <a:ext cx="3419748" cy="2252031"/>
          </a:xfrm>
          <a:prstGeom prst="rect">
            <a:avLst/>
          </a:prstGeom>
          <a:noFill/>
        </p:spPr>
      </p:pic>
      <p:pic>
        <p:nvPicPr>
          <p:cNvPr id="177171" name="Picture 19" descr="Electronique | Alpes Instruments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4038202"/>
            <a:ext cx="2500330" cy="2553272"/>
          </a:xfrm>
          <a:prstGeom prst="rect">
            <a:avLst/>
          </a:prstGeom>
          <a:noFill/>
        </p:spPr>
      </p:pic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2500298" y="6215082"/>
            <a:ext cx="3201156" cy="347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178" tIns="27089" rIns="54178" bIns="27089">
            <a:spAutoFit/>
          </a:bodyPr>
          <a:lstStyle/>
          <a:p>
            <a:pPr algn="r" defTabSz="540842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Gothic" pitchFamily="49" charset="-128"/>
                <a:ea typeface="MS Gothic" pitchFamily="49" charset="-128"/>
              </a:rPr>
              <a:t>Esprit d’équipe</a:t>
            </a:r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5715210" y="2768285"/>
            <a:ext cx="3201156" cy="347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178" tIns="27089" rIns="54178" bIns="27089">
            <a:spAutoFit/>
          </a:bodyPr>
          <a:lstStyle/>
          <a:p>
            <a:pPr algn="r" defTabSz="540842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Gothic" pitchFamily="49" charset="-128"/>
                <a:ea typeface="MS Gothic" pitchFamily="49" charset="-128"/>
              </a:rPr>
              <a:t>Conception numérique</a:t>
            </a: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3048280" y="4749311"/>
            <a:ext cx="3201156" cy="347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178" tIns="27089" rIns="54178" bIns="27089">
            <a:spAutoFit/>
          </a:bodyPr>
          <a:lstStyle/>
          <a:p>
            <a:pPr algn="r" defTabSz="540842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Gothic" pitchFamily="49" charset="-128"/>
                <a:ea typeface="MS Gothic" pitchFamily="49" charset="-128"/>
              </a:rPr>
              <a:t>Simulation numérique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342711" y="3581300"/>
            <a:ext cx="2324219" cy="639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178" tIns="27089" rIns="54178" bIns="27089">
            <a:spAutoFit/>
          </a:bodyPr>
          <a:lstStyle/>
          <a:p>
            <a:pPr algn="r" defTabSz="540842"/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Gothic" pitchFamily="49" charset="-128"/>
                <a:ea typeface="MS Gothic" pitchFamily="49" charset="-128"/>
              </a:rPr>
              <a:t>Prototype et essais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pc\Desktop\1111111111 mars 2019\doc IT\depositphotos_19730731-stock-photo-3d-person-teamwork-with-puzz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2428892" cy="2428892"/>
          </a:xfrm>
          <a:prstGeom prst="rect">
            <a:avLst/>
          </a:prstGeom>
          <a:noFill/>
        </p:spPr>
      </p:pic>
      <p:pic>
        <p:nvPicPr>
          <p:cNvPr id="7171" name="Picture 3" descr="D:\Users\pc\Desktop\1111111111 mars 2019\doc IT\prototype_03_1425414149-55d2f38757fe3.jpg"/>
          <p:cNvPicPr>
            <a:picLocks noChangeAspect="1" noChangeArrowheads="1"/>
          </p:cNvPicPr>
          <p:nvPr/>
        </p:nvPicPr>
        <p:blipFill>
          <a:blip r:embed="rId3" cstate="print"/>
          <a:srcRect r="32679" b="6208"/>
          <a:stretch>
            <a:fillRect/>
          </a:stretch>
        </p:blipFill>
        <p:spPr bwMode="auto">
          <a:xfrm>
            <a:off x="0" y="1643050"/>
            <a:ext cx="2615078" cy="2428892"/>
          </a:xfrm>
          <a:prstGeom prst="rect">
            <a:avLst/>
          </a:prstGeom>
          <a:noFill/>
        </p:spPr>
      </p:pic>
      <p:pic>
        <p:nvPicPr>
          <p:cNvPr id="7172" name="Picture 4" descr="D:\Users\pc\Desktop\1111111111 mars 2019\doc IT\formation-entreprendre-innovation-technologie.jpg"/>
          <p:cNvPicPr>
            <a:picLocks noChangeAspect="1" noChangeArrowheads="1"/>
          </p:cNvPicPr>
          <p:nvPr/>
        </p:nvPicPr>
        <p:blipFill>
          <a:blip r:embed="rId4"/>
          <a:srcRect r="24000"/>
          <a:stretch>
            <a:fillRect/>
          </a:stretch>
        </p:blipFill>
        <p:spPr bwMode="auto">
          <a:xfrm>
            <a:off x="6215074" y="4776867"/>
            <a:ext cx="2714644" cy="1938281"/>
          </a:xfrm>
          <a:prstGeom prst="rect">
            <a:avLst/>
          </a:prstGeom>
          <a:noFill/>
        </p:spPr>
      </p:pic>
      <p:pic>
        <p:nvPicPr>
          <p:cNvPr id="7173" name="Picture 5" descr="D:\Users\pc\Desktop\1111111111 mars 2019\doc IT\record_coupe_o8r6qv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071942"/>
            <a:ext cx="2099179" cy="185103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214290"/>
            <a:ext cx="4895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fr-FR" sz="4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ualités développées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8794" y="1643050"/>
            <a:ext cx="22669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Imagination</a:t>
            </a:r>
          </a:p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Créativité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6929454" y="2566096"/>
            <a:ext cx="1785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 d’équipe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44" y="5072074"/>
            <a:ext cx="22802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Compétition</a:t>
            </a:r>
          </a:p>
          <a:p>
            <a:pPr algn="r"/>
            <a:r>
              <a:rPr lang="fr-FR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éussite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4773" y="5643578"/>
            <a:ext cx="286649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Méthodologie</a:t>
            </a:r>
          </a:p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logo fabla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0240"/>
            <a:ext cx="2954904" cy="303540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214290"/>
            <a:ext cx="4633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outil pour réussir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logo fabla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6"/>
            <a:ext cx="1669020" cy="1714488"/>
          </a:xfrm>
          <a:prstGeom prst="rect">
            <a:avLst/>
          </a:prstGeom>
          <a:noFill/>
        </p:spPr>
      </p:pic>
      <p:pic>
        <p:nvPicPr>
          <p:cNvPr id="3" name="Picture 2" descr="D:\Users\pc\Desktop\site web itec\IMG_4321-b.jpeg"/>
          <p:cNvPicPr>
            <a:picLocks noChangeAspect="1" noChangeArrowheads="1"/>
          </p:cNvPicPr>
          <p:nvPr/>
        </p:nvPicPr>
        <p:blipFill>
          <a:blip r:embed="rId3"/>
          <a:srcRect l="10066" t="4471" r="9406" b="-597"/>
          <a:stretch>
            <a:fillRect/>
          </a:stretch>
        </p:blipFill>
        <p:spPr bwMode="auto">
          <a:xfrm>
            <a:off x="285721" y="2571744"/>
            <a:ext cx="2192886" cy="392906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2" descr="D:\Users\pc\Desktop\Bureau juillet 2018\1 travail lycée\présentations TSI ITEC proviseurs\fab lab imprimante 3d\P1120961.JPG"/>
          <p:cNvPicPr>
            <a:picLocks noChangeAspect="1" noChangeArrowheads="1"/>
          </p:cNvPicPr>
          <p:nvPr/>
        </p:nvPicPr>
        <p:blipFill>
          <a:blip r:embed="rId4" cstate="print"/>
          <a:srcRect l="3723" t="19677" r="7287" b="30518"/>
          <a:stretch>
            <a:fillRect/>
          </a:stretch>
        </p:blipFill>
        <p:spPr bwMode="auto">
          <a:xfrm>
            <a:off x="2786082" y="3929066"/>
            <a:ext cx="5857884" cy="2458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D:\Users\pc\Desktop\site web itec\ZMorph2SX_sidecovers2.jpg"/>
          <p:cNvPicPr>
            <a:picLocks noChangeAspect="1" noChangeArrowheads="1"/>
          </p:cNvPicPr>
          <p:nvPr/>
        </p:nvPicPr>
        <p:blipFill>
          <a:blip r:embed="rId5" cstate="print"/>
          <a:srcRect l="10182" r="13450"/>
          <a:stretch>
            <a:fillRect/>
          </a:stretch>
        </p:blipFill>
        <p:spPr bwMode="auto">
          <a:xfrm>
            <a:off x="6072198" y="1357298"/>
            <a:ext cx="2413052" cy="2105663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ZoneTexte 5"/>
          <p:cNvSpPr txBox="1"/>
          <p:nvPr/>
        </p:nvSpPr>
        <p:spPr>
          <a:xfrm>
            <a:off x="2428860" y="571480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imprimantes 3D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Users\pc\Desktop\site web itec\trotec-speedy-100-60W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23332"/>
              </a:clrFrom>
              <a:clrTo>
                <a:srgbClr val="32333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42918"/>
            <a:ext cx="2786082" cy="257506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5" descr="D:\Users\pc\Desktop\site web itec\P2280493.JPG"/>
          <p:cNvPicPr>
            <a:picLocks noChangeAspect="1" noChangeArrowheads="1"/>
          </p:cNvPicPr>
          <p:nvPr/>
        </p:nvPicPr>
        <p:blipFill>
          <a:blip r:embed="rId3" cstate="print"/>
          <a:srcRect l="26533" r="2159" b="2702"/>
          <a:stretch>
            <a:fillRect/>
          </a:stretch>
        </p:blipFill>
        <p:spPr bwMode="auto">
          <a:xfrm>
            <a:off x="6143636" y="785794"/>
            <a:ext cx="2577453" cy="263749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2" descr="D:\Users\pc\Desktop\site web itec\D606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674169"/>
            <a:ext cx="3183712" cy="318383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ZoneTexte 5"/>
          <p:cNvSpPr txBox="1"/>
          <p:nvPr/>
        </p:nvSpPr>
        <p:spPr>
          <a:xfrm>
            <a:off x="2857488" y="1142984"/>
            <a:ext cx="3357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découpe laser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2913403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thermoplieuse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86414" y="3286124"/>
            <a:ext cx="3357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presse à injecter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0628" y="5175136"/>
            <a:ext cx="4143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thermo-formeuse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pc\Desktop\site web itec\Soufflerie_00.jpg"/>
          <p:cNvPicPr>
            <a:picLocks noChangeAspect="1" noChangeArrowheads="1"/>
          </p:cNvPicPr>
          <p:nvPr/>
        </p:nvPicPr>
        <p:blipFill>
          <a:blip r:embed="rId2"/>
          <a:srcRect l="6136" t="37940" r="6931" b="5974"/>
          <a:stretch>
            <a:fillRect/>
          </a:stretch>
        </p:blipFill>
        <p:spPr bwMode="auto">
          <a:xfrm>
            <a:off x="285720" y="3357562"/>
            <a:ext cx="5023692" cy="200955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 descr="D:\Users\pc\Desktop\site web itec\WP-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723" y="1071546"/>
            <a:ext cx="2808612" cy="392909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ZoneTexte 3"/>
          <p:cNvSpPr txBox="1"/>
          <p:nvPr/>
        </p:nvSpPr>
        <p:spPr>
          <a:xfrm>
            <a:off x="142844" y="14285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 d’essai de matériaux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121442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 d’essai vibration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550070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Soufflerie aérodynamique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choisir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spécialité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Lycée Léonard de Vinci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:\Users\pc\Desktop\Bureau juillet 2018\1 travail lycée\TSI 2018\Visite CESI\rubon29-56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TANK\COSA_2009_Lycee-technique-Leonard-de-Vinci-Saint-Germain-en-Laye-photo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9657" cy="692948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643438" y="127321"/>
            <a:ext cx="45005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classes avec de petits effectifs pour </a:t>
            </a:r>
            <a:r>
              <a:rPr lang="fr-FR" sz="44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mieux travailler 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fr-FR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à 30 élèves</a:t>
            </a:r>
          </a:p>
          <a:p>
            <a:pPr>
              <a:buFontTx/>
              <a:buChar char="-"/>
            </a:pPr>
            <a:endParaRPr lang="fr-FR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à 15 élèves en groupe (3/4 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temps) </a:t>
            </a:r>
            <a:endParaRPr lang="fr-FR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ANK\1586956917-3451290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194" y="0"/>
            <a:ext cx="5198806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214290"/>
            <a:ext cx="41433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salles de travail avec :</a:t>
            </a:r>
          </a:p>
          <a:p>
            <a:endParaRPr lang="fr-F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PC puissant par élève 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PC)</a:t>
            </a: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récent de 2020, écran 24 pouces</a:t>
            </a:r>
          </a:p>
          <a:p>
            <a:pPr>
              <a:buFontTx/>
              <a:buChar char="-"/>
            </a:pPr>
            <a:endParaRPr lang="fr-F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</a:t>
            </a:r>
            <a:r>
              <a:rPr lang="fr-FR" sz="44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 travailler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pc\Desktop\Bureau juillet 2018\1 travail lycée\TSI 2018\Visite CESI\rubon29-564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500198" cy="150019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142852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 Général Spécialité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564357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ciences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ngénieur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Users\pc\Desktop\SI première\log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429024" cy="4270537"/>
          </a:xfrm>
          <a:prstGeom prst="rect">
            <a:avLst/>
          </a:prstGeom>
          <a:noFill/>
        </p:spPr>
      </p:pic>
      <p:pic>
        <p:nvPicPr>
          <p:cNvPr id="8" name="Picture 2" descr="D:\Users\pc\Desktop\1111111111 mars 2019\doc IT\banniere-maudit-travail-equ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4226906" cy="2211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43372" y="1785926"/>
            <a:ext cx="28997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4h en Première</a:t>
            </a:r>
          </a:p>
          <a:p>
            <a:pPr algn="r"/>
            <a:r>
              <a:rPr lang="fr-FR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6h en Terminale</a:t>
            </a:r>
            <a:endParaRPr lang="fr-FR" sz="32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:\Grand Oral 2I2D\ingenieur-etudes-et-developp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5192825" cy="314165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2571744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ngénieur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I:\Grand Oral 2I2D\quiz-ingenieur-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5714961" cy="321466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728" y="5000636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oncepteur de produits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:\Grand Oral 2I2D\fb8d7931144c45164e10c96b10596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3"/>
            <a:ext cx="4500594" cy="2998448"/>
          </a:xfrm>
          <a:prstGeom prst="rect">
            <a:avLst/>
          </a:prstGeom>
          <a:noFill/>
        </p:spPr>
      </p:pic>
      <p:pic>
        <p:nvPicPr>
          <p:cNvPr id="3075" name="Picture 3" descr="I:\Grand Oral 2I2D\c0b1ed010e_50151899_ingenieur-electroniqu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4500562" cy="29974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57818" y="1428736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nalyste de produits 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485776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esponsable d’essais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:\Grand Oral 2I2D\bon-developpeur-informaticien-programmeur-980x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82761"/>
            <a:ext cx="5030117" cy="3675065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57818" y="1768982"/>
            <a:ext cx="35718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éveloppeur Informatique </a:t>
            </a:r>
          </a:p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Jeux vidéos</a:t>
            </a:r>
          </a:p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I:\Grand Oral 2I2D\1539681590-it-professionals-news_item_slider-t15396815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856524" cy="342902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2844" y="5429264"/>
            <a:ext cx="921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estionnaire réseaux informatiques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71414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faire quoi </a:t>
            </a:r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66003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I:\Grand Oral 2I2D\13760-1545404169-shutterstock-361845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351598" cy="357277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357290" y="5214950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66003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irecteur de </a:t>
            </a:r>
            <a:r>
              <a:rPr lang="fr-F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projets</a:t>
            </a:r>
            <a:endParaRPr lang="fr-FR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378</Words>
  <PresentationFormat>Affichage à l'écran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sébastien</cp:lastModifiedBy>
  <cp:revision>151</cp:revision>
  <dcterms:created xsi:type="dcterms:W3CDTF">2019-08-26T19:42:54Z</dcterms:created>
  <dcterms:modified xsi:type="dcterms:W3CDTF">2021-01-21T20:56:59Z</dcterms:modified>
</cp:coreProperties>
</file>