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3" r:id="rId7"/>
    <p:sldId id="268" r:id="rId8"/>
    <p:sldId id="264" r:id="rId9"/>
    <p:sldId id="267" r:id="rId10"/>
    <p:sldId id="270" r:id="rId11"/>
    <p:sldId id="271" r:id="rId12"/>
    <p:sldId id="262" r:id="rId13"/>
    <p:sldId id="272" r:id="rId14"/>
    <p:sldId id="273" r:id="rId15"/>
    <p:sldId id="274" r:id="rId16"/>
    <p:sldId id="275" r:id="rId17"/>
    <p:sldId id="277" r:id="rId18"/>
    <p:sldId id="276" r:id="rId19"/>
    <p:sldId id="27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CCFF99"/>
    <a:srgbClr val="009900"/>
    <a:srgbClr val="000099"/>
    <a:srgbClr val="FFFF99"/>
    <a:srgbClr val="9999FF"/>
    <a:srgbClr val="006600"/>
    <a:srgbClr val="660033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8357B-0195-40E6-B523-27B0E0698AD8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A5EAE-32BB-4EF2-961D-1EE1C0DEBA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01/02/2021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pc\Desktop\Bureau juillet 2018\1 travail lycée\TSI 2018\Visite CESI\rubon29-564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214290"/>
            <a:ext cx="1214446" cy="121444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14282" y="142852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Choisir entre Spé SI et STI2D</a:t>
            </a:r>
            <a:endParaRPr lang="fr-FR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Users\pc\Desktop\SI première\log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71678"/>
            <a:ext cx="2409165" cy="3000396"/>
          </a:xfrm>
          <a:prstGeom prst="rect">
            <a:avLst/>
          </a:prstGeom>
          <a:noFill/>
        </p:spPr>
      </p:pic>
      <p:pic>
        <p:nvPicPr>
          <p:cNvPr id="2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357430"/>
            <a:ext cx="3412215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357554" y="2214554"/>
            <a:ext cx="5143536" cy="714380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Innover - Créer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14282" y="3071810"/>
            <a:ext cx="6286544" cy="7143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Analyser-Calculer- Résoudre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786050" y="4857760"/>
            <a:ext cx="5715040" cy="71438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Concevoir sur informatique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142976" y="3929066"/>
            <a:ext cx="3714776" cy="7143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Modéliser le réel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43174" y="5786454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Utiliser les logiciels numériques : 9h par semaine en </a:t>
            </a:r>
            <a:r>
              <a:rPr lang="fr-FR" sz="24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STI2D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357554" y="2214554"/>
            <a:ext cx="5143536" cy="714380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Innover - Créer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14282" y="3071810"/>
            <a:ext cx="6286544" cy="7143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Analyser-Calculer- Résoudre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786050" y="4857760"/>
            <a:ext cx="5715040" cy="71438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Concevoir sur informatique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072066" y="5715016"/>
            <a:ext cx="3429024" cy="71438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Eco-Concevoir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142976" y="3929066"/>
            <a:ext cx="3714776" cy="7143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Modéliser le réel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0034" y="5786454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développement Durable : en </a:t>
            </a:r>
            <a:r>
              <a:rPr lang="fr-FR" sz="24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STI2D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à coins arrondis 12"/>
          <p:cNvSpPr/>
          <p:nvPr/>
        </p:nvSpPr>
        <p:spPr>
          <a:xfrm>
            <a:off x="428596" y="2357430"/>
            <a:ext cx="8215370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Simuler et analyser sur informatique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714612" y="3357562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Simulations numériques : idem entre </a:t>
            </a:r>
            <a:r>
              <a:rPr lang="fr-FR" sz="24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24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STI2D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2928926" y="3214686"/>
            <a:ext cx="407196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 un prototype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596" y="2357430"/>
            <a:ext cx="8215370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Simuler et analyser sur informatique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2928926" y="3214686"/>
            <a:ext cx="407196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 un prototype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357422" y="4000504"/>
            <a:ext cx="4643470" cy="7143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Tester le prototype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596" y="2357430"/>
            <a:ext cx="8215370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Simuler et analyser sur informatique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2928926" y="3214686"/>
            <a:ext cx="407196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 un prototype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357422" y="4000504"/>
            <a:ext cx="4643470" cy="7143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Tester le prototype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85786" y="4857760"/>
            <a:ext cx="6143668" cy="714380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Mesurer les performances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596" y="2357430"/>
            <a:ext cx="8215370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Simuler et analyser sur informatique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2910" y="5741275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 des mesures (vitesse, intensité courant, …) sur des produits : un point central du </a:t>
            </a:r>
            <a:r>
              <a:rPr lang="fr-FR" sz="24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2928926" y="3214686"/>
            <a:ext cx="4071966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Faire un prototype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357422" y="4000504"/>
            <a:ext cx="4643470" cy="7143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Tester le prototype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85786" y="4857760"/>
            <a:ext cx="6143668" cy="714380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Mesurer les performances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596" y="2357430"/>
            <a:ext cx="8215370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Simuler et analyser sur informatique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071670" y="5857892"/>
            <a:ext cx="4714908" cy="7143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Communiquer</a:t>
            </a:r>
            <a:endParaRPr lang="fr-FR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oursuite d’Etudes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1142976" y="3143248"/>
            <a:ext cx="4429156" cy="71438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Classes-préparatoires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357422" y="4000504"/>
            <a:ext cx="3000396" cy="7143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Universités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929058" y="4786322"/>
            <a:ext cx="3357586" cy="714380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596" y="2285992"/>
            <a:ext cx="5929354" cy="714380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Ecoles d’Ingénieur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000496" y="5643578"/>
            <a:ext cx="4857784" cy="7143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BTS</a:t>
            </a:r>
            <a:endParaRPr lang="fr-FR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2910" y="5143512"/>
            <a:ext cx="2714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bac +5 visé directement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286480" y="2642898"/>
            <a:ext cx="28575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STI2D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parcours plus professionnalisant bac +2,+3 et +5 visés progressivement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ualités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142976" y="240571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igoureux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71802" y="5429264"/>
            <a:ext cx="2714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 l’informatique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14876" y="219140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maginatif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57224" y="4357694"/>
            <a:ext cx="27146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l’aise dans les exercices théoriques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428992" y="3036514"/>
            <a:ext cx="2714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urieux 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technologies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357818" y="4143380"/>
            <a:ext cx="27146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l’aise dans les activités de TP pratiques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215074" y="314324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sens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42844" y="335756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ravailleur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142984"/>
            <a:ext cx="1071570" cy="1334544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322810"/>
            <a:ext cx="1643074" cy="96318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nalité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28860" y="454885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étiers de l’Ingénierie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85918" y="2000240"/>
            <a:ext cx="521497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ême objectif</a:t>
            </a:r>
          </a:p>
          <a:p>
            <a:pPr algn="ctr"/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en adaptant son parcours à : </a:t>
            </a:r>
          </a:p>
          <a:p>
            <a:pPr algn="ctr">
              <a:buFontTx/>
              <a:buChar char="-"/>
            </a:pP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 qualités</a:t>
            </a:r>
          </a:p>
          <a:p>
            <a:pPr algn="ctr">
              <a:buFontTx/>
              <a:buChar char="-"/>
            </a:pP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 capacités</a:t>
            </a:r>
          </a:p>
          <a:p>
            <a:pPr algn="ctr">
              <a:buFontTx/>
              <a:buChar char="-"/>
            </a:pP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ses envies présentes</a:t>
            </a:r>
          </a:p>
          <a:p>
            <a:pPr algn="ctr">
              <a:buFontTx/>
              <a:buChar char="-"/>
            </a:pPr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 doutes… 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3" descr="I:\Grand Oral 2I2D\quiz-ingenieur-m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2818" y="5000636"/>
            <a:ext cx="3047942" cy="1714467"/>
          </a:xfrm>
          <a:prstGeom prst="rect">
            <a:avLst/>
          </a:prstGeom>
          <a:noFill/>
        </p:spPr>
      </p:pic>
      <p:cxnSp>
        <p:nvCxnSpPr>
          <p:cNvPr id="19" name="Connecteur droit avec flèche 18"/>
          <p:cNvCxnSpPr/>
          <p:nvPr/>
        </p:nvCxnSpPr>
        <p:spPr>
          <a:xfrm rot="16200000" flipH="1">
            <a:off x="1214414" y="2786058"/>
            <a:ext cx="2286016" cy="12858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>
            <a:off x="5393537" y="2893215"/>
            <a:ext cx="2357454" cy="12858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 scolaire </a:t>
            </a:r>
            <a:endParaRPr lang="fr-FR" sz="6000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28736"/>
            <a:ext cx="1714512" cy="2135269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000240"/>
            <a:ext cx="2071702" cy="121444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42910" y="3857628"/>
            <a:ext cx="34290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spécialité du bac </a:t>
            </a:r>
            <a:r>
              <a:rPr lang="fr-FR" sz="4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fr-F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énéral </a:t>
            </a:r>
            <a:endParaRPr lang="fr-FR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214942" y="3938665"/>
            <a:ext cx="371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bac </a:t>
            </a:r>
            <a:r>
              <a:rPr lang="fr-FR" sz="48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fr-F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echnologique de l’Ingénierie &amp; de l’innovation </a:t>
            </a:r>
            <a:endParaRPr lang="fr-FR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oraires </a:t>
            </a:r>
            <a:endParaRPr lang="fr-FR" sz="6000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28736"/>
            <a:ext cx="1714512" cy="2135269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000240"/>
            <a:ext cx="2071702" cy="121444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42844" y="3862709"/>
            <a:ext cx="435771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4h en Première</a:t>
            </a:r>
          </a:p>
          <a:p>
            <a:r>
              <a:rPr lang="fr-F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6h en Terminale</a:t>
            </a:r>
          </a:p>
          <a:p>
            <a:endParaRPr lang="fr-FR" sz="40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SI</a:t>
            </a:r>
            <a:r>
              <a:rPr lang="fr-FR" sz="32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i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</a:t>
            </a:r>
            <a:r>
              <a:rPr lang="fr-FR" sz="32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matière comme une autre</a:t>
            </a:r>
            <a:endParaRPr lang="fr-FR" sz="32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714876" y="3857628"/>
            <a:ext cx="44291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13h en Première et en Terminale</a:t>
            </a:r>
          </a:p>
          <a:p>
            <a:endParaRPr lang="fr-FR" sz="40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2I2D </a:t>
            </a:r>
            <a:r>
              <a:rPr lang="fr-FR" sz="3200" i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matière </a:t>
            </a:r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mportance au bac </a:t>
            </a:r>
            <a:r>
              <a:rPr lang="fr-FR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de la note du bac) 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28736"/>
            <a:ext cx="1714512" cy="2135269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785926"/>
            <a:ext cx="2071702" cy="121444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42844" y="3739598"/>
            <a:ext cx="4286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5,5% </a:t>
            </a:r>
            <a:r>
              <a:rPr lang="fr-F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arrêtée en première</a:t>
            </a:r>
          </a:p>
          <a:p>
            <a:r>
              <a:rPr lang="fr-FR" sz="3200" i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17% </a:t>
            </a:r>
            <a:r>
              <a:rPr lang="fr-F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poursuivie en terminale</a:t>
            </a:r>
          </a:p>
          <a:p>
            <a:r>
              <a:rPr lang="fr-FR" sz="3200" i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+10% </a:t>
            </a:r>
            <a:r>
              <a:rPr lang="fr-F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Oral</a:t>
            </a:r>
          </a:p>
          <a:p>
            <a:r>
              <a:rPr lang="fr-F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chance sur 2)</a:t>
            </a:r>
            <a:endParaRPr lang="fr-FR" sz="40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57752" y="4268466"/>
            <a:ext cx="42148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i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36% </a:t>
            </a:r>
            <a:r>
              <a:rPr lang="fr-FR" sz="4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avec le Grand </a:t>
            </a:r>
            <a:r>
              <a:rPr lang="fr-FR" sz="4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fr-FR" sz="4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28736"/>
            <a:ext cx="1714512" cy="2135269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000240"/>
            <a:ext cx="2071702" cy="121444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1406" y="4209170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SI</a:t>
            </a:r>
            <a:r>
              <a:rPr lang="fr-FR" sz="32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i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</a:t>
            </a:r>
            <a:r>
              <a:rPr lang="fr-FR" sz="32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matière comme une autre</a:t>
            </a:r>
            <a:endParaRPr lang="fr-FR" sz="32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714876" y="3857628"/>
            <a:ext cx="44291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2I2D </a:t>
            </a:r>
            <a:r>
              <a:rPr lang="fr-FR" sz="3200" i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fr-FR" sz="32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matière principale pour compenser ses lacunes dans d’autres matières</a:t>
            </a:r>
            <a:endParaRPr lang="fr-FR" sz="3200" b="1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mportance au bac </a:t>
            </a:r>
            <a:r>
              <a:rPr lang="fr-FR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de la note du bac) 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357554" y="2214554"/>
            <a:ext cx="5143536" cy="714380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Innover - Créer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00562" y="3071810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compétence très développée en </a:t>
            </a:r>
            <a:r>
              <a:rPr lang="fr-FR" sz="24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STI2D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357554" y="2214554"/>
            <a:ext cx="5143536" cy="714380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Innover - Créer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14282" y="3071810"/>
            <a:ext cx="6286544" cy="7143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Analyser-Calculer- Résoudre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pc\Desktop\SI première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857256" cy="1067635"/>
          </a:xfrm>
          <a:prstGeom prst="rect">
            <a:avLst/>
          </a:prstGeom>
          <a:noFill/>
        </p:spPr>
      </p:pic>
      <p:pic>
        <p:nvPicPr>
          <p:cNvPr id="4" name="Picture 2" descr="D:\Users\pc\Desktop\ancien bureau\ITEC\Logo-STI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357322" cy="7956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42844" y="71414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ctivités</a:t>
            </a:r>
            <a:endParaRPr lang="fr-FR" sz="3200" i="1" dirty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2143108" y="4286256"/>
            <a:ext cx="45720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357554" y="2214554"/>
            <a:ext cx="5143536" cy="714380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Innover - Créer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14282" y="3071810"/>
            <a:ext cx="6286544" cy="7143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Analyser-Calculer- Résoudre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142976" y="3929066"/>
            <a:ext cx="3714776" cy="7143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Modéliser le réel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072066" y="421481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Développer des théories et valider par des calculs : plus en </a:t>
            </a:r>
            <a:r>
              <a:rPr lang="fr-FR" sz="2400" b="1" dirty="0" smtClean="0">
                <a:solidFill>
                  <a:srgbClr val="66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endParaRPr lang="fr-FR" sz="2400" b="1" dirty="0" smtClean="0">
              <a:solidFill>
                <a:srgbClr val="66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362</Words>
  <PresentationFormat>Affichage à l'écran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sébastien</cp:lastModifiedBy>
  <cp:revision>167</cp:revision>
  <dcterms:created xsi:type="dcterms:W3CDTF">2019-08-26T19:42:54Z</dcterms:created>
  <dcterms:modified xsi:type="dcterms:W3CDTF">2021-02-01T14:27:11Z</dcterms:modified>
</cp:coreProperties>
</file>